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5" r:id="rId1"/>
  </p:sldMasterIdLst>
  <p:sldIdLst>
    <p:sldId id="256" r:id="rId2"/>
    <p:sldId id="257" r:id="rId3"/>
    <p:sldId id="262" r:id="rId4"/>
    <p:sldId id="258" r:id="rId5"/>
    <p:sldId id="259" r:id="rId6"/>
    <p:sldId id="264" r:id="rId7"/>
    <p:sldId id="260" r:id="rId8"/>
    <p:sldId id="263" r:id="rId9"/>
    <p:sldId id="261" r:id="rId10"/>
    <p:sldId id="265" r:id="rId11"/>
    <p:sldId id="266" r:id="rId12"/>
    <p:sldId id="267" r:id="rId13"/>
    <p:sldId id="268" r:id="rId14"/>
    <p:sldId id="271" r:id="rId15"/>
    <p:sldId id="269" r:id="rId16"/>
    <p:sldId id="27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08584AC-9EAB-B64A-AC85-18C5B826A105}">
          <p14:sldIdLst>
            <p14:sldId id="256"/>
          </p14:sldIdLst>
        </p14:section>
        <p14:section name="Untitled Section" id="{2FADD19B-BAB6-904D-BE86-573C9C61272F}">
          <p14:sldIdLst>
            <p14:sldId id="257"/>
            <p14:sldId id="262"/>
            <p14:sldId id="258"/>
            <p14:sldId id="259"/>
            <p14:sldId id="264"/>
            <p14:sldId id="260"/>
            <p14:sldId id="263"/>
            <p14:sldId id="261"/>
            <p14:sldId id="265"/>
            <p14:sldId id="266"/>
            <p14:sldId id="267"/>
            <p14:sldId id="268"/>
            <p14:sldId id="271"/>
            <p14:sldId id="269"/>
            <p14:sldId id="27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autoAdjust="0"/>
    <p:restoredTop sz="94405" autoAdjust="0"/>
  </p:normalViewPr>
  <p:slideViewPr>
    <p:cSldViewPr snapToGrid="0" snapToObjects="1">
      <p:cViewPr varScale="1">
        <p:scale>
          <a:sx n="90" d="100"/>
          <a:sy n="90" d="100"/>
        </p:scale>
        <p:origin x="174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4989FE81-4214-2E4F-8722-0BEEBE26CE49}"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2754ED01-E2A0-4C1E-8E21-014B99041579}"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89FE81-4214-2E4F-8722-0BEEBE26CE49}"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CE56A-5D84-534A-A97B-C4960C7009D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4989FE81-4214-2E4F-8722-0BEEBE26CE49}" type="datetimeFigureOut">
              <a:rPr lang="en-US" smtClean="0"/>
              <a:t>9/10/21</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CE56A-5D84-534A-A97B-C4960C7009DF}"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a:t>Click to edit Master title style</a:t>
            </a:r>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89FE81-4214-2E4F-8722-0BEEBE26CE49}" type="datetimeFigureOut">
              <a:rPr lang="en-US" smtClean="0"/>
              <a:t>9/10/21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CE56A-5D84-534A-A97B-C4960C7009D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89FE81-4214-2E4F-8722-0BEEBE26CE49}" type="datetimeFigureOut">
              <a:rPr lang="en-US" smtClean="0"/>
              <a:t>9/10/21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CE56A-5D84-534A-A97B-C4960C7009D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989FE81-4214-2E4F-8722-0BEEBE26CE49}" type="datetimeFigureOut">
              <a:rPr lang="en-US" smtClean="0"/>
              <a:t>9/10/21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CE56A-5D84-534A-A97B-C4960C7009D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4989FE81-4214-2E4F-8722-0BEEBE26CE49}" type="datetimeFigureOut">
              <a:rPr lang="en-US" smtClean="0"/>
              <a:t>9/10/21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CE56A-5D84-534A-A97B-C4960C7009D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89FE81-4214-2E4F-8722-0BEEBE26CE49}" type="datetimeFigureOut">
              <a:rPr lang="en-US" smtClean="0"/>
              <a:t>9/10/21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5" name="Date Placeholder 4"/>
          <p:cNvSpPr>
            <a:spLocks noGrp="1"/>
          </p:cNvSpPr>
          <p:nvPr>
            <p:ph type="dt" sz="half" idx="10"/>
          </p:nvPr>
        </p:nvSpPr>
        <p:spPr/>
        <p:txBody>
          <a:bodyPr/>
          <a:lstStyle/>
          <a:p>
            <a:fld id="{4989FE81-4214-2E4F-8722-0BEEBE26CE49}" type="datetimeFigureOut">
              <a:rPr lang="en-US" smtClean="0"/>
              <a:t>9/10/21</a:t>
            </a:fld>
            <a:endParaRPr lang="en-US"/>
          </a:p>
        </p:txBody>
      </p:sp>
      <p:sp>
        <p:nvSpPr>
          <p:cNvPr id="7" name="Slide Number Placeholder 6"/>
          <p:cNvSpPr>
            <a:spLocks noGrp="1"/>
          </p:cNvSpPr>
          <p:nvPr>
            <p:ph type="sldNum" sz="quarter" idx="12"/>
          </p:nvPr>
        </p:nvSpPr>
        <p:spPr/>
        <p:txBody>
          <a:bodyPr/>
          <a:lstStyle/>
          <a:p>
            <a:fld id="{A3FCE56A-5D84-534A-A97B-C4960C7009DF}"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89FE81-4214-2E4F-8722-0BEEBE26CE49}"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CE56A-5D84-534A-A97B-C4960C7009D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89FE81-4214-2E4F-8722-0BEEBE26CE49}"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CE56A-5D84-534A-A97B-C4960C7009D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4989FE81-4214-2E4F-8722-0BEEBE26CE49}" type="datetimeFigureOut">
              <a:rPr lang="en-US" smtClean="0"/>
              <a:t>9/10/21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A3FCE56A-5D84-534A-A97B-C4960C7009DF}"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wpaper4.jpg"/>
          <p:cNvPicPr>
            <a:picLocks noGrp="1" noChangeAspect="1"/>
          </p:cNvPicPr>
          <p:nvPr>
            <p:ph type="pic" idx="1"/>
          </p:nvPr>
        </p:nvPicPr>
        <p:blipFill>
          <a:blip r:embed="rId2">
            <a:extLst>
              <a:ext uri="{28A0092B-C50C-407E-A947-70E740481C1C}">
                <a14:useLocalDpi xmlns:a14="http://schemas.microsoft.com/office/drawing/2010/main" val="0"/>
              </a:ext>
            </a:extLst>
          </a:blip>
          <a:srcRect t="5409" b="5409"/>
          <a:stretch>
            <a:fillRect/>
          </a:stretch>
        </p:blipFill>
        <p:spPr/>
      </p:pic>
      <p:sp>
        <p:nvSpPr>
          <p:cNvPr id="3" name="Subtitle 2"/>
          <p:cNvSpPr>
            <a:spLocks noGrp="1"/>
          </p:cNvSpPr>
          <p:nvPr>
            <p:ph type="body" sz="half" idx="2"/>
          </p:nvPr>
        </p:nvSpPr>
        <p:spPr/>
        <p:txBody>
          <a:bodyPr>
            <a:normAutofit fontScale="32500" lnSpcReduction="20000"/>
          </a:bodyPr>
          <a:lstStyle/>
          <a:p>
            <a:r>
              <a:rPr lang="en-US" dirty="0"/>
              <a:t>Mr. McGrath</a:t>
            </a:r>
          </a:p>
          <a:p>
            <a:r>
              <a:rPr lang="en-US" dirty="0"/>
              <a:t>Mr. Anthony</a:t>
            </a:r>
          </a:p>
          <a:p>
            <a:r>
              <a:rPr lang="en-US" dirty="0"/>
              <a:t>Ms. Nikki</a:t>
            </a:r>
          </a:p>
          <a:p>
            <a:r>
              <a:rPr lang="en-US" dirty="0"/>
              <a:t>Ms. </a:t>
            </a:r>
            <a:r>
              <a:rPr lang="en-US" dirty="0" err="1"/>
              <a:t>anaa</a:t>
            </a:r>
            <a:endParaRPr lang="en-US" dirty="0"/>
          </a:p>
        </p:txBody>
      </p:sp>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en-US" dirty="0"/>
              <a:t>Welcome</a:t>
            </a:r>
          </a:p>
        </p:txBody>
      </p:sp>
    </p:spTree>
    <p:extLst>
      <p:ext uri="{BB962C8B-B14F-4D97-AF65-F5344CB8AC3E}">
        <p14:creationId xmlns:p14="http://schemas.microsoft.com/office/powerpoint/2010/main" val="2335124410"/>
      </p:ext>
    </p:extLst>
  </p:cSld>
  <p:clrMapOvr>
    <a:masterClrMapping/>
  </p:clrMapOvr>
  <mc:AlternateContent xmlns:mc="http://schemas.openxmlformats.org/markup-compatibility/2006" xmlns:p14="http://schemas.microsoft.com/office/powerpoint/2010/main">
    <mc:Choice Requires="p14">
      <p:transition spd="slow" p14:dur="201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31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edge">
                                      <p:cBhvr>
                                        <p:cTn id="32" dur="38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Classroom Rules</a:t>
            </a:r>
          </a:p>
        </p:txBody>
      </p:sp>
      <p:sp>
        <p:nvSpPr>
          <p:cNvPr id="9" name="Content Placeholder 8"/>
          <p:cNvSpPr>
            <a:spLocks noGrp="1"/>
          </p:cNvSpPr>
          <p:nvPr>
            <p:ph idx="1"/>
          </p:nvPr>
        </p:nvSpPr>
        <p:spPr/>
        <p:txBody>
          <a:bodyPr>
            <a:normAutofit fontScale="92500"/>
          </a:bodyPr>
          <a:lstStyle/>
          <a:p>
            <a:r>
              <a:rPr lang="en-US" dirty="0"/>
              <a:t>Raise your hand when you have a question or something to say. Do not call out.</a:t>
            </a:r>
          </a:p>
          <a:p>
            <a:r>
              <a:rPr lang="en-US" dirty="0"/>
              <a:t>Electronic devices are not permitted in this classroom. If I see it, I take it. Handhelds such as a Switch or a tablet are allowed only during designated times.</a:t>
            </a:r>
          </a:p>
          <a:p>
            <a:r>
              <a:rPr lang="en-US" dirty="0"/>
              <a:t>Keep your desk and work area neat and clean. If you need cleaning supplies, please ask.</a:t>
            </a:r>
          </a:p>
          <a:p>
            <a:r>
              <a:rPr lang="en-US" dirty="0"/>
              <a:t>Use respectful and appropriate language at all times. Bullying is not tolerated and will be dealt with harshly.</a:t>
            </a:r>
          </a:p>
          <a:p>
            <a:r>
              <a:rPr lang="en-US" dirty="0"/>
              <a:t>Do not stand in the doorway for any reason ever. I will scream at you so loud your hair will stand up straight.</a:t>
            </a:r>
          </a:p>
        </p:txBody>
      </p:sp>
    </p:spTree>
    <p:extLst>
      <p:ext uri="{BB962C8B-B14F-4D97-AF65-F5344CB8AC3E}">
        <p14:creationId xmlns:p14="http://schemas.microsoft.com/office/powerpoint/2010/main" val="3184015325"/>
      </p:ext>
    </p:extLst>
  </p:cSld>
  <p:clrMapOvr>
    <a:masterClrMapping/>
  </p:clrMapOvr>
  <mc:AlternateContent xmlns:mc="http://schemas.openxmlformats.org/markup-compatibility/2006" xmlns:p14="http://schemas.microsoft.com/office/powerpoint/2010/main">
    <mc:Choice Requires="p14">
      <p:transition spd="slow" p14:dur="1600">
        <p:randomBar dir="vert"/>
      </p:transition>
    </mc:Choice>
    <mc:Fallback xmlns="">
      <p:transition xmlns:p14="http://schemas.microsoft.com/office/powerpoint/2010/mai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linds(horizont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blinds(horizontal)">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blinds(horizontal)">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blinds(horizontal)">
                                      <p:cBhvr>
                                        <p:cTn id="2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funny-dog-in-school-class-table-no-idea-pics.jpg"/>
          <p:cNvPicPr>
            <a:picLocks noGrp="1" noChangeAspect="1"/>
          </p:cNvPicPr>
          <p:nvPr>
            <p:ph idx="1"/>
          </p:nvPr>
        </p:nvPicPr>
        <p:blipFill>
          <a:blip r:embed="rId2">
            <a:extLst>
              <a:ext uri="{28A0092B-C50C-407E-A947-70E740481C1C}">
                <a14:useLocalDpi xmlns:a14="http://schemas.microsoft.com/office/drawing/2010/main" val="0"/>
              </a:ext>
            </a:extLst>
          </a:blip>
          <a:srcRect l="3217" r="3217"/>
          <a:stretch>
            <a:fillRect/>
          </a:stretch>
        </p:blipFill>
        <p:spPr/>
      </p:pic>
      <p:sp>
        <p:nvSpPr>
          <p:cNvPr id="6" name="Text Placeholder 5"/>
          <p:cNvSpPr>
            <a:spLocks noGrp="1"/>
          </p:cNvSpPr>
          <p:nvPr>
            <p:ph type="body" sz="half" idx="2"/>
          </p:nvPr>
        </p:nvSpPr>
        <p:spPr/>
        <p:txBody>
          <a:bodyPr>
            <a:normAutofit fontScale="92500" lnSpcReduction="10000"/>
          </a:bodyPr>
          <a:lstStyle/>
          <a:p>
            <a:r>
              <a:rPr lang="en-US" dirty="0"/>
              <a:t>However, the staff can move you to another desk as we see fit. No matter where you choose to sit, you are expected to keep your space clean and organized. Cleanliness and neatness are a priority in C6.</a:t>
            </a:r>
          </a:p>
        </p:txBody>
      </p:sp>
      <p:sp>
        <p:nvSpPr>
          <p:cNvPr id="4" name="Title 3"/>
          <p:cNvSpPr>
            <a:spLocks noGrp="1"/>
          </p:cNvSpPr>
          <p:nvPr>
            <p:ph type="title"/>
          </p:nvPr>
        </p:nvSpPr>
        <p:spPr/>
        <p:txBody>
          <a:bodyPr/>
          <a:lstStyle/>
          <a:p>
            <a:r>
              <a:rPr lang="en-US" dirty="0"/>
              <a:t>There are no assigned seats.</a:t>
            </a:r>
          </a:p>
        </p:txBody>
      </p:sp>
    </p:spTree>
    <p:extLst>
      <p:ext uri="{BB962C8B-B14F-4D97-AF65-F5344CB8AC3E}">
        <p14:creationId xmlns:p14="http://schemas.microsoft.com/office/powerpoint/2010/main" val="3004001994"/>
      </p:ext>
    </p:extLst>
  </p:cSld>
  <p:clrMapOvr>
    <a:masterClrMapping/>
  </p:clrMapOvr>
  <mc:AlternateContent xmlns:mc="http://schemas.openxmlformats.org/markup-compatibility/2006" xmlns:p14="http://schemas.microsoft.com/office/powerpoint/2010/main">
    <mc:Choice Requires="p14">
      <p:transition spd="slow" p14:dur="1900">
        <p:fade/>
      </p:transition>
    </mc:Choice>
    <mc:Fallback xmlns="">
      <p:transition xmlns:p14="http://schemas.microsoft.com/office/powerpoint/2010/mai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Expectations</a:t>
            </a:r>
          </a:p>
        </p:txBody>
      </p:sp>
      <p:sp>
        <p:nvSpPr>
          <p:cNvPr id="5" name="Content Placeholder 4"/>
          <p:cNvSpPr>
            <a:spLocks noGrp="1"/>
          </p:cNvSpPr>
          <p:nvPr>
            <p:ph sz="half" idx="1"/>
          </p:nvPr>
        </p:nvSpPr>
        <p:spPr/>
        <p:txBody>
          <a:bodyPr>
            <a:normAutofit fontScale="77500" lnSpcReduction="20000"/>
          </a:bodyPr>
          <a:lstStyle/>
          <a:p>
            <a:r>
              <a:rPr lang="en-US" dirty="0"/>
              <a:t>You are expected to arrive to school on time and prepared to work. If you are absent or late, it is up to YOU to ask ME for missing assignments, not the other way around.</a:t>
            </a:r>
          </a:p>
          <a:p>
            <a:r>
              <a:rPr lang="en-US" dirty="0"/>
              <a:t>You are expected to bring pens, pencils, and other supplies every day. I am not an employee of Staples.</a:t>
            </a:r>
          </a:p>
        </p:txBody>
      </p:sp>
      <p:sp>
        <p:nvSpPr>
          <p:cNvPr id="6" name="Content Placeholder 5"/>
          <p:cNvSpPr>
            <a:spLocks noGrp="1"/>
          </p:cNvSpPr>
          <p:nvPr>
            <p:ph sz="half" idx="2"/>
          </p:nvPr>
        </p:nvSpPr>
        <p:spPr/>
        <p:txBody>
          <a:bodyPr>
            <a:normAutofit fontScale="77500" lnSpcReduction="20000"/>
          </a:bodyPr>
          <a:lstStyle/>
          <a:p>
            <a:r>
              <a:rPr lang="en-US" dirty="0"/>
              <a:t>You are expected to remain seated during instructional time. If you need something, raise your hand or seek the attention of a para or I appropriately.</a:t>
            </a:r>
          </a:p>
          <a:p>
            <a:r>
              <a:rPr lang="en-US" dirty="0"/>
              <a:t>You are expected to work hard and complete all assignments. Incomplete assignments will either be made up or your grades will suffer. </a:t>
            </a:r>
          </a:p>
        </p:txBody>
      </p:sp>
    </p:spTree>
    <p:extLst>
      <p:ext uri="{BB962C8B-B14F-4D97-AF65-F5344CB8AC3E}">
        <p14:creationId xmlns:p14="http://schemas.microsoft.com/office/powerpoint/2010/main" val="2753554682"/>
      </p:ext>
    </p:extLst>
  </p:cSld>
  <p:clrMapOvr>
    <a:masterClrMapping/>
  </p:clrMapOvr>
  <mc:AlternateContent xmlns:mc="http://schemas.openxmlformats.org/markup-compatibility/2006" xmlns:p14="http://schemas.microsoft.com/office/powerpoint/2010/main">
    <mc:Choice Requires="p14">
      <p:transition spd="slow" p14:dur="5000">
        <p:checker/>
      </p:transition>
    </mc:Choice>
    <mc:Fallback xmlns="">
      <p:transition xmlns:p14="http://schemas.microsoft.com/office/powerpoint/2010/main" spd="slow">
        <p:checke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epic-wallpapers-01.jpg"/>
          <p:cNvPicPr>
            <a:picLocks noGrp="1" noChangeAspect="1"/>
          </p:cNvPicPr>
          <p:nvPr>
            <p:ph type="pic" idx="1"/>
          </p:nvPr>
        </p:nvPicPr>
        <p:blipFill>
          <a:blip r:embed="rId2">
            <a:extLst>
              <a:ext uri="{28A0092B-C50C-407E-A947-70E740481C1C}">
                <a14:useLocalDpi xmlns:a14="http://schemas.microsoft.com/office/drawing/2010/main" val="0"/>
              </a:ext>
            </a:extLst>
          </a:blip>
          <a:srcRect t="454" b="454"/>
          <a:stretch>
            <a:fillRect/>
          </a:stretch>
        </p:blipFill>
        <p:spPr/>
      </p:pic>
      <p:sp>
        <p:nvSpPr>
          <p:cNvPr id="12" name="Text Placeholder 11"/>
          <p:cNvSpPr>
            <a:spLocks noGrp="1"/>
          </p:cNvSpPr>
          <p:nvPr>
            <p:ph type="body" sz="half" idx="2"/>
          </p:nvPr>
        </p:nvSpPr>
        <p:spPr/>
        <p:txBody>
          <a:bodyPr>
            <a:normAutofit fontScale="77500" lnSpcReduction="20000"/>
          </a:bodyPr>
          <a:lstStyle/>
          <a:p>
            <a:r>
              <a:rPr lang="en-US" dirty="0"/>
              <a:t>You are expected to enter and exit this classroom in a calm manner at all times.</a:t>
            </a:r>
          </a:p>
        </p:txBody>
      </p:sp>
      <p:sp>
        <p:nvSpPr>
          <p:cNvPr id="5" name="Title 4"/>
          <p:cNvSpPr>
            <a:spLocks noGrp="1"/>
          </p:cNvSpPr>
          <p:nvPr>
            <p:ph type="title"/>
          </p:nvPr>
        </p:nvSpPr>
        <p:spPr/>
        <p:txBody>
          <a:bodyPr>
            <a:normAutofit fontScale="90000"/>
          </a:bodyPr>
          <a:lstStyle/>
          <a:p>
            <a:r>
              <a:rPr lang="en-US" dirty="0"/>
              <a:t>You are expected to use appropriate methods and tools when you feel frustrated or overwhelmed.</a:t>
            </a:r>
          </a:p>
        </p:txBody>
      </p:sp>
    </p:spTree>
    <p:extLst>
      <p:ext uri="{BB962C8B-B14F-4D97-AF65-F5344CB8AC3E}">
        <p14:creationId xmlns:p14="http://schemas.microsoft.com/office/powerpoint/2010/main" val="1937384326"/>
      </p:ext>
    </p:extLst>
  </p:cSld>
  <p:clrMapOvr>
    <a:masterClrMapping/>
  </p:clrMapOvr>
  <mc:AlternateContent xmlns:mc="http://schemas.openxmlformats.org/markup-compatibility/2006" xmlns:p14="http://schemas.microsoft.com/office/powerpoint/2010/main">
    <mc:Choice Requires="p14">
      <p:transition spd="slow" p14:dur="4200">
        <p:circle/>
      </p:transition>
    </mc:Choice>
    <mc:Fallback xmlns="">
      <p:transition xmlns:p14="http://schemas.microsoft.com/office/powerpoint/2010/mai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Transitioning</a:t>
            </a:r>
          </a:p>
        </p:txBody>
      </p:sp>
      <p:sp>
        <p:nvSpPr>
          <p:cNvPr id="3" name="Content Placeholder 2"/>
          <p:cNvSpPr>
            <a:spLocks noGrp="1"/>
          </p:cNvSpPr>
          <p:nvPr>
            <p:ph sz="half" idx="1"/>
          </p:nvPr>
        </p:nvSpPr>
        <p:spPr/>
        <p:txBody>
          <a:bodyPr/>
          <a:lstStyle/>
          <a:p>
            <a:r>
              <a:rPr lang="en-US" dirty="0"/>
              <a:t>When we go from class to class, or are walking in the hallway, you are expected to behave with maturity. You will be attending high school next year. Act like it.</a:t>
            </a:r>
          </a:p>
        </p:txBody>
      </p:sp>
      <p:sp>
        <p:nvSpPr>
          <p:cNvPr id="4" name="Content Placeholder 3"/>
          <p:cNvSpPr>
            <a:spLocks noGrp="1"/>
          </p:cNvSpPr>
          <p:nvPr>
            <p:ph sz="half" idx="2"/>
          </p:nvPr>
        </p:nvSpPr>
        <p:spPr/>
        <p:txBody>
          <a:bodyPr/>
          <a:lstStyle/>
          <a:p>
            <a:r>
              <a:rPr lang="en-US" dirty="0"/>
              <a:t>When we transition to another class within the classroom, you are expected to take out all the materials necessary for the next class when instructed to do so.</a:t>
            </a:r>
          </a:p>
        </p:txBody>
      </p:sp>
    </p:spTree>
    <p:extLst>
      <p:ext uri="{BB962C8B-B14F-4D97-AF65-F5344CB8AC3E}">
        <p14:creationId xmlns:p14="http://schemas.microsoft.com/office/powerpoint/2010/main" val="1415985580"/>
      </p:ext>
    </p:extLst>
  </p:cSld>
  <p:clrMapOvr>
    <a:masterClrMapping/>
  </p:clrMapOvr>
  <mc:AlternateContent xmlns:mc="http://schemas.openxmlformats.org/markup-compatibility/2006" xmlns:p14="http://schemas.microsoft.com/office/powerpoint/2010/main">
    <mc:Choice Requires="p14">
      <p:transition spd="slow" p14:dur="3600">
        <p:fad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Everyone has the potential to succeed in ELA.</a:t>
            </a:r>
          </a:p>
        </p:txBody>
      </p:sp>
      <p:pic>
        <p:nvPicPr>
          <p:cNvPr id="8" name="Content Placeholder 7" descr="5480_18_pages_multi_630x0.jpg"/>
          <p:cNvPicPr>
            <a:picLocks noGrp="1" noChangeAspect="1"/>
          </p:cNvPicPr>
          <p:nvPr>
            <p:ph idx="1"/>
          </p:nvPr>
        </p:nvPicPr>
        <p:blipFill>
          <a:blip r:embed="rId2">
            <a:extLst>
              <a:ext uri="{28A0092B-C50C-407E-A947-70E740481C1C}">
                <a14:useLocalDpi xmlns:a14="http://schemas.microsoft.com/office/drawing/2010/main" val="0"/>
              </a:ext>
            </a:extLst>
          </a:blip>
          <a:srcRect t="4146" b="4146"/>
          <a:stretch>
            <a:fillRect/>
          </a:stretch>
        </p:blipFill>
        <p:spPr/>
      </p:pic>
      <p:sp>
        <p:nvSpPr>
          <p:cNvPr id="7" name="Text Placeholder 6"/>
          <p:cNvSpPr>
            <a:spLocks noGrp="1"/>
          </p:cNvSpPr>
          <p:nvPr>
            <p:ph type="body" sz="half" idx="2"/>
          </p:nvPr>
        </p:nvSpPr>
        <p:spPr/>
        <p:txBody>
          <a:bodyPr/>
          <a:lstStyle/>
          <a:p>
            <a:r>
              <a:rPr lang="en-US" dirty="0"/>
              <a:t>All it takes is effort, motivation, and a belief that you can do well everyday. </a:t>
            </a:r>
          </a:p>
        </p:txBody>
      </p:sp>
    </p:spTree>
    <p:extLst>
      <p:ext uri="{BB962C8B-B14F-4D97-AF65-F5344CB8AC3E}">
        <p14:creationId xmlns:p14="http://schemas.microsoft.com/office/powerpoint/2010/main" val="3139306116"/>
      </p:ext>
    </p:extLst>
  </p:cSld>
  <p:clrMapOvr>
    <a:masterClrMapping/>
  </p:clrMapOvr>
  <mc:AlternateContent xmlns:mc="http://schemas.openxmlformats.org/markup-compatibility/2006" xmlns:p14="http://schemas.microsoft.com/office/powerpoint/2010/main">
    <mc:Choice Requires="p14">
      <p:transition spd="slow" p14:dur="3000">
        <p14:ferris dir="l"/>
      </p:transition>
    </mc:Choice>
    <mc:Fallback xmlns="">
      <p:transition xmlns:p14="http://schemas.microsoft.com/office/powerpoint/2010/mai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1" y="407988"/>
            <a:ext cx="8794317" cy="4382364"/>
          </a:xfrm>
        </p:spPr>
        <p:txBody>
          <a:bodyPr>
            <a:normAutofit fontScale="90000"/>
          </a:bodyPr>
          <a:lstStyle/>
          <a:p>
            <a:r>
              <a:rPr lang="en-US" b="1" u="sng" dirty="0"/>
              <a:t>Daily </a:t>
            </a:r>
            <a:r>
              <a:rPr lang="en-US" b="1" u="sng" dirty="0" err="1"/>
              <a:t>Ela</a:t>
            </a:r>
            <a:r>
              <a:rPr lang="en-US" b="1" u="sng" dirty="0"/>
              <a:t> class</a:t>
            </a:r>
            <a:br>
              <a:rPr lang="en-US" b="1" u="sng" dirty="0"/>
            </a:br>
            <a:br>
              <a:rPr lang="en-US" dirty="0"/>
            </a:br>
            <a:r>
              <a:rPr lang="en-US" dirty="0"/>
              <a:t>ELA will have two daily components:</a:t>
            </a:r>
            <a:br>
              <a:rPr lang="en-US" dirty="0"/>
            </a:br>
            <a:r>
              <a:rPr lang="en-US" dirty="0"/>
              <a:t>1. Reading </a:t>
            </a:r>
            <a:br>
              <a:rPr lang="en-US" dirty="0"/>
            </a:br>
            <a:r>
              <a:rPr lang="en-US" dirty="0"/>
              <a:t>2.Writing</a:t>
            </a:r>
            <a:br>
              <a:rPr lang="en-US" dirty="0"/>
            </a:br>
            <a:r>
              <a:rPr lang="en-US" dirty="0"/>
              <a:t>That means that every day you will have the opportunity to read and to write on a variety of topics. </a:t>
            </a:r>
          </a:p>
        </p:txBody>
      </p:sp>
    </p:spTree>
    <p:extLst>
      <p:ext uri="{BB962C8B-B14F-4D97-AF65-F5344CB8AC3E}">
        <p14:creationId xmlns:p14="http://schemas.microsoft.com/office/powerpoint/2010/main" val="3724979971"/>
      </p:ext>
    </p:extLst>
  </p:cSld>
  <p:clrMapOvr>
    <a:masterClrMapping/>
  </p:clrMapOvr>
  <mc:AlternateContent xmlns:mc="http://schemas.openxmlformats.org/markup-compatibility/2006" xmlns:p14="http://schemas.microsoft.com/office/powerpoint/2010/main">
    <mc:Choice Requires="p14">
      <p:transition spd="slow" p14:dur="3700">
        <p14:revea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fontScale="90000"/>
          </a:bodyPr>
          <a:lstStyle/>
          <a:p>
            <a:r>
              <a:rPr lang="en-US" dirty="0"/>
              <a:t>Not everyone has the exact same skills and abilities.</a:t>
            </a:r>
          </a:p>
        </p:txBody>
      </p:sp>
      <p:sp>
        <p:nvSpPr>
          <p:cNvPr id="11" name="Content Placeholder 10"/>
          <p:cNvSpPr>
            <a:spLocks noGrp="1"/>
          </p:cNvSpPr>
          <p:nvPr>
            <p:ph idx="1"/>
          </p:nvPr>
        </p:nvSpPr>
        <p:spPr/>
        <p:txBody>
          <a:bodyPr>
            <a:normAutofit/>
          </a:bodyPr>
          <a:lstStyle/>
          <a:p>
            <a:r>
              <a:rPr lang="en-US" sz="1600" dirty="0"/>
              <a:t>Some of us are good at sports, some of us are good at video games, and some of us are good at reading. We are all on the same team in this classroom. We help each other to be better every day. Bullying, making fun of, or putting someone down is not tolerated in this room.</a:t>
            </a:r>
          </a:p>
          <a:p>
            <a:endParaRPr lang="en-US" dirty="0"/>
          </a:p>
        </p:txBody>
      </p:sp>
      <p:pic>
        <p:nvPicPr>
          <p:cNvPr id="15" name="Picture 14" descr="atticus-quote4-1024x572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9384" y="2946129"/>
            <a:ext cx="6456367" cy="3849910"/>
          </a:xfrm>
          <a:prstGeom prst="rect">
            <a:avLst/>
          </a:prstGeom>
        </p:spPr>
      </p:pic>
    </p:spTree>
    <p:extLst>
      <p:ext uri="{BB962C8B-B14F-4D97-AF65-F5344CB8AC3E}">
        <p14:creationId xmlns:p14="http://schemas.microsoft.com/office/powerpoint/2010/main" val="3064160962"/>
      </p:ext>
    </p:extLst>
  </p:cSld>
  <p:clrMapOvr>
    <a:masterClrMapping/>
  </p:clrMapOvr>
  <mc:AlternateContent xmlns:mc="http://schemas.openxmlformats.org/markup-compatibility/2006" xmlns:p14="http://schemas.microsoft.com/office/powerpoint/2010/main">
    <mc:Choice Requires="p14">
      <p:transition spd="slow" p14:dur="3200">
        <p14:prism isContent="1" isInverted="1"/>
      </p:transition>
    </mc:Choice>
    <mc:Fallback xmlns="">
      <p:transition xmlns:p14="http://schemas.microsoft.com/office/powerpoint/2010/mai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If you struggle with reading, don’t worry! It’s my job to help you!</a:t>
            </a:r>
          </a:p>
        </p:txBody>
      </p:sp>
      <p:pic>
        <p:nvPicPr>
          <p:cNvPr id="3" name="Picture 2" descr="school funn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8453" y="1862099"/>
            <a:ext cx="6171428" cy="4182103"/>
          </a:xfrm>
          <a:prstGeom prst="rect">
            <a:avLst/>
          </a:prstGeom>
        </p:spPr>
      </p:pic>
    </p:spTree>
    <p:extLst>
      <p:ext uri="{BB962C8B-B14F-4D97-AF65-F5344CB8AC3E}">
        <p14:creationId xmlns:p14="http://schemas.microsoft.com/office/powerpoint/2010/main" val="504543096"/>
      </p:ext>
    </p:extLst>
  </p:cSld>
  <p:clrMapOvr>
    <a:masterClrMapping/>
  </p:clrMapOvr>
  <mc:AlternateContent xmlns:mc="http://schemas.openxmlformats.org/markup-compatibility/2006" xmlns:p14="http://schemas.microsoft.com/office/powerpoint/2010/main">
    <mc:Choice Requires="p14">
      <p:transition spd="slow" p14:dur="3100">
        <p:wheel spokes="1"/>
      </p:transition>
    </mc:Choice>
    <mc:Fallback xmlns="">
      <p:transition xmlns:p14="http://schemas.microsoft.com/office/powerpoint/2010/main" spd="slow">
        <p:wheel spokes="1"/>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If you struggle to write, don’t worry! I will help you every step of the way.</a:t>
            </a:r>
          </a:p>
        </p:txBody>
      </p:sp>
      <p:pic>
        <p:nvPicPr>
          <p:cNvPr id="4" name="Picture 3" descr="school funny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7096" y="1838050"/>
            <a:ext cx="5035564" cy="4689369"/>
          </a:xfrm>
          <a:prstGeom prst="rect">
            <a:avLst/>
          </a:prstGeom>
        </p:spPr>
      </p:pic>
    </p:spTree>
    <p:extLst>
      <p:ext uri="{BB962C8B-B14F-4D97-AF65-F5344CB8AC3E}">
        <p14:creationId xmlns:p14="http://schemas.microsoft.com/office/powerpoint/2010/main" val="712948554"/>
      </p:ext>
    </p:extLst>
  </p:cSld>
  <p:clrMapOvr>
    <a:masterClrMapping/>
  </p:clrMapOvr>
  <mc:AlternateContent xmlns:mc="http://schemas.openxmlformats.org/markup-compatibility/2006" xmlns:p14="http://schemas.microsoft.com/office/powerpoint/2010/main">
    <mc:Choice Requires="p14">
      <p:transition spd="slow" p14:dur="2500">
        <p14:ripple/>
      </p:transition>
    </mc:Choice>
    <mc:Fallback xmlns="">
      <p:transition xmlns:p14="http://schemas.microsoft.com/office/powerpoint/2010/mai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Materials - notebook</a:t>
            </a:r>
          </a:p>
        </p:txBody>
      </p:sp>
      <p:sp>
        <p:nvSpPr>
          <p:cNvPr id="5" name="Content Placeholder 4"/>
          <p:cNvSpPr>
            <a:spLocks noGrp="1"/>
          </p:cNvSpPr>
          <p:nvPr>
            <p:ph sz="half" idx="1"/>
          </p:nvPr>
        </p:nvSpPr>
        <p:spPr/>
        <p:txBody>
          <a:bodyPr/>
          <a:lstStyle/>
          <a:p>
            <a:r>
              <a:rPr lang="en-US" dirty="0"/>
              <a:t>Once you are supplied with a notebook, that notebook will remain with me in the classroom unless I instruct you to take it home.</a:t>
            </a:r>
          </a:p>
        </p:txBody>
      </p:sp>
      <p:sp>
        <p:nvSpPr>
          <p:cNvPr id="6" name="Content Placeholder 5"/>
          <p:cNvSpPr>
            <a:spLocks noGrp="1"/>
          </p:cNvSpPr>
          <p:nvPr>
            <p:ph sz="half" idx="2"/>
          </p:nvPr>
        </p:nvSpPr>
        <p:spPr/>
        <p:txBody>
          <a:bodyPr/>
          <a:lstStyle/>
          <a:p>
            <a:r>
              <a:rPr lang="en-US" dirty="0"/>
              <a:t>You are expected to keep your notebook neat and orderly. Foul language or obscenities of any kind are not permitted.</a:t>
            </a:r>
          </a:p>
        </p:txBody>
      </p:sp>
    </p:spTree>
    <p:extLst>
      <p:ext uri="{BB962C8B-B14F-4D97-AF65-F5344CB8AC3E}">
        <p14:creationId xmlns:p14="http://schemas.microsoft.com/office/powerpoint/2010/main" val="861120709"/>
      </p:ext>
    </p:extLst>
  </p:cSld>
  <p:clrMapOvr>
    <a:masterClrMapping/>
  </p:clrMapOvr>
  <mc:AlternateContent xmlns:mc="http://schemas.openxmlformats.org/markup-compatibility/2006" xmlns:p14="http://schemas.microsoft.com/office/powerpoint/2010/main">
    <mc:Choice Requires="p14">
      <p:transition spd="slow" p14:dur="2700">
        <p14:flash/>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Materials - folder</a:t>
            </a:r>
          </a:p>
        </p:txBody>
      </p:sp>
      <p:sp>
        <p:nvSpPr>
          <p:cNvPr id="3" name="Content Placeholder 2"/>
          <p:cNvSpPr>
            <a:spLocks noGrp="1"/>
          </p:cNvSpPr>
          <p:nvPr>
            <p:ph sz="half" idx="1"/>
          </p:nvPr>
        </p:nvSpPr>
        <p:spPr/>
        <p:txBody>
          <a:bodyPr>
            <a:normAutofit lnSpcReduction="10000"/>
          </a:bodyPr>
          <a:lstStyle/>
          <a:p>
            <a:r>
              <a:rPr lang="en-US" dirty="0"/>
              <a:t>Your folder will remain in the classroom until you are instructed to take it home.</a:t>
            </a:r>
          </a:p>
        </p:txBody>
      </p:sp>
      <p:sp>
        <p:nvSpPr>
          <p:cNvPr id="4" name="Content Placeholder 3"/>
          <p:cNvSpPr>
            <a:spLocks noGrp="1"/>
          </p:cNvSpPr>
          <p:nvPr>
            <p:ph sz="half" idx="2"/>
          </p:nvPr>
        </p:nvSpPr>
        <p:spPr/>
        <p:txBody>
          <a:bodyPr>
            <a:normAutofit lnSpcReduction="10000"/>
          </a:bodyPr>
          <a:lstStyle/>
          <a:p>
            <a:r>
              <a:rPr lang="en-US" dirty="0"/>
              <a:t>When you take it home, you are expected to show your parent or guardian the entire contents of the folder and return it the next day. There will be a consequence for failing to do so.</a:t>
            </a:r>
          </a:p>
        </p:txBody>
      </p:sp>
    </p:spTree>
    <p:extLst>
      <p:ext uri="{BB962C8B-B14F-4D97-AF65-F5344CB8AC3E}">
        <p14:creationId xmlns:p14="http://schemas.microsoft.com/office/powerpoint/2010/main" val="765114144"/>
      </p:ext>
    </p:extLst>
  </p:cSld>
  <p:clrMapOvr>
    <a:masterClrMapping/>
  </p:clrMapOvr>
  <mc:AlternateContent xmlns:mc="http://schemas.openxmlformats.org/markup-compatibility/2006" xmlns:p14="http://schemas.microsoft.com/office/powerpoint/2010/main">
    <mc:Choice Requires="p14">
      <p:transition spd="slow" p14:dur="3000">
        <p14:window dir="vert"/>
      </p:transition>
    </mc:Choice>
    <mc:Fallback xmlns="">
      <p:transition xmlns:p14="http://schemas.microsoft.com/office/powerpoint/2010/mai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ridge.jpg"/>
          <p:cNvPicPr>
            <a:picLocks noChangeAspect="1"/>
          </p:cNvPicPr>
          <p:nvPr/>
        </p:nvPicPr>
        <p:blipFill>
          <a:blip r:embed="rId2">
            <a:alphaModFix amt="45000"/>
            <a:extLst>
              <a:ext uri="{28A0092B-C50C-407E-A947-70E740481C1C}">
                <a14:useLocalDpi xmlns:a14="http://schemas.microsoft.com/office/drawing/2010/main" val="0"/>
              </a:ext>
            </a:extLst>
          </a:blip>
          <a:stretch>
            <a:fillRect/>
          </a:stretch>
        </p:blipFill>
        <p:spPr>
          <a:xfrm>
            <a:off x="2032000" y="1606447"/>
            <a:ext cx="5080000" cy="5226153"/>
          </a:xfrm>
          <a:prstGeom prst="rect">
            <a:avLst/>
          </a:prstGeom>
        </p:spPr>
      </p:pic>
      <p:sp>
        <p:nvSpPr>
          <p:cNvPr id="5" name="Title 4"/>
          <p:cNvSpPr>
            <a:spLocks noGrp="1"/>
          </p:cNvSpPr>
          <p:nvPr>
            <p:ph type="title"/>
          </p:nvPr>
        </p:nvSpPr>
        <p:spPr/>
        <p:txBody>
          <a:bodyPr/>
          <a:lstStyle/>
          <a:p>
            <a:r>
              <a:rPr lang="en-US" dirty="0"/>
              <a:t>Fridge and microwave</a:t>
            </a:r>
          </a:p>
        </p:txBody>
      </p:sp>
      <p:sp>
        <p:nvSpPr>
          <p:cNvPr id="6" name="Content Placeholder 5"/>
          <p:cNvSpPr>
            <a:spLocks noGrp="1"/>
          </p:cNvSpPr>
          <p:nvPr>
            <p:ph idx="1"/>
          </p:nvPr>
        </p:nvSpPr>
        <p:spPr/>
        <p:txBody>
          <a:bodyPr/>
          <a:lstStyle/>
          <a:p>
            <a:r>
              <a:rPr lang="en-US" dirty="0">
                <a:solidFill>
                  <a:schemeClr val="tx1"/>
                </a:solidFill>
              </a:rPr>
              <a:t>The fridge and the microwave are MINE. I bought them and installed them. They are for my colleagues and myself. IF you want to use them you must ask MY permission. You are not allowed near them or to use them yourself, no matter what Gordon Ramsay has to say about your culinary skills.</a:t>
            </a:r>
          </a:p>
        </p:txBody>
      </p:sp>
    </p:spTree>
    <p:extLst>
      <p:ext uri="{BB962C8B-B14F-4D97-AF65-F5344CB8AC3E}">
        <p14:creationId xmlns:p14="http://schemas.microsoft.com/office/powerpoint/2010/main" val="706001206"/>
      </p:ext>
    </p:extLst>
  </p:cSld>
  <p:clrMapOvr>
    <a:masterClrMapping/>
  </p:clrMapOvr>
  <mc:AlternateContent xmlns:mc="http://schemas.openxmlformats.org/markup-compatibility/2006" xmlns:p14="http://schemas.microsoft.com/office/powerpoint/2010/main">
    <mc:Choice Requires="p14">
      <p:transition spd="slow" p14:dur="4000">
        <p:randomBar dir="vert"/>
      </p:transition>
    </mc:Choice>
    <mc:Fallback xmlns="">
      <p:transition xmlns:p14="http://schemas.microsoft.com/office/powerpoint/2010/main" spd="slow">
        <p:randomBar dir="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Our classroom</a:t>
            </a:r>
          </a:p>
        </p:txBody>
      </p:sp>
      <p:sp>
        <p:nvSpPr>
          <p:cNvPr id="6" name="Content Placeholder 5"/>
          <p:cNvSpPr>
            <a:spLocks noGrp="1"/>
          </p:cNvSpPr>
          <p:nvPr>
            <p:ph idx="1"/>
          </p:nvPr>
        </p:nvSpPr>
        <p:spPr/>
        <p:txBody>
          <a:bodyPr/>
          <a:lstStyle/>
          <a:p>
            <a:r>
              <a:rPr lang="en-US" dirty="0"/>
              <a:t>Our classroom is our home away from home. Treat this room with respect. Keep it clean. Keep it neat. Keep it organized. Clean up after yourself. Help your classmates stay organized and on task. Push your chair in when leaving the room. Through all trash away. Wipe your desk down when it gets messy. We will all be better for it!</a:t>
            </a:r>
          </a:p>
        </p:txBody>
      </p:sp>
    </p:spTree>
    <p:extLst>
      <p:ext uri="{BB962C8B-B14F-4D97-AF65-F5344CB8AC3E}">
        <p14:creationId xmlns:p14="http://schemas.microsoft.com/office/powerpoint/2010/main" val="3300581146"/>
      </p:ext>
    </p:extLst>
  </p:cSld>
  <p:clrMapOvr>
    <a:masterClrMapping/>
  </p:clrMapOvr>
  <mc:AlternateContent xmlns:mc="http://schemas.openxmlformats.org/markup-compatibility/2006" xmlns:p14="http://schemas.microsoft.com/office/powerpoint/2010/main">
    <mc:Choice Requires="p14">
      <p:transition spd="slow" p14:dur="18500">
        <p14:shre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2021-2022</a:t>
            </a:r>
          </a:p>
        </p:txBody>
      </p:sp>
      <p:sp>
        <p:nvSpPr>
          <p:cNvPr id="3" name="Content Placeholder 2"/>
          <p:cNvSpPr>
            <a:spLocks noGrp="1"/>
          </p:cNvSpPr>
          <p:nvPr>
            <p:ph idx="1"/>
          </p:nvPr>
        </p:nvSpPr>
        <p:spPr/>
        <p:txBody>
          <a:bodyPr/>
          <a:lstStyle/>
          <a:p>
            <a:r>
              <a:rPr lang="en-US" dirty="0"/>
              <a:t>Don</a:t>
            </a:r>
            <a:r>
              <a:rPr lang="fr-FR" dirty="0"/>
              <a:t>’</a:t>
            </a:r>
            <a:r>
              <a:rPr lang="en-US" dirty="0"/>
              <a:t>t worry! We are going to have a great year filled with interesting lessons, great books, fun trips, cool rewards, and wonderful times together!</a:t>
            </a:r>
          </a:p>
        </p:txBody>
      </p:sp>
      <p:pic>
        <p:nvPicPr>
          <p:cNvPr id="4" name="Picture 3" descr="school funn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2238" y="3057075"/>
            <a:ext cx="4728876" cy="3310213"/>
          </a:xfrm>
          <a:prstGeom prst="rect">
            <a:avLst/>
          </a:prstGeom>
        </p:spPr>
      </p:pic>
    </p:spTree>
    <p:extLst>
      <p:ext uri="{BB962C8B-B14F-4D97-AF65-F5344CB8AC3E}">
        <p14:creationId xmlns:p14="http://schemas.microsoft.com/office/powerpoint/2010/main" val="682072924"/>
      </p:ext>
    </p:extLst>
  </p:cSld>
  <p:clrMapOvr>
    <a:masterClrMapping/>
  </p:clrMapOvr>
  <mc:AlternateContent xmlns:mc="http://schemas.openxmlformats.org/markup-compatibility/2006" xmlns:p14="http://schemas.microsoft.com/office/powerpoint/2010/main">
    <mc:Choice Requires="p14">
      <p:transition spd="slow" p14:dur="4600">
        <p14:honeycomb/>
      </p:transition>
    </mc:Choice>
    <mc:Fallback xmlns="">
      <p:transition xmlns:p14="http://schemas.microsoft.com/office/powerpoint/2010/mai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ＭＳ Ｐ明朝"/>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Apothecary.thmx</Template>
  <TotalTime>12071</TotalTime>
  <Words>852</Words>
  <Application>Microsoft Macintosh PowerPoint</Application>
  <PresentationFormat>On-screen Show (4:3)</PresentationFormat>
  <Paragraphs>42</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Book Antiqua</vt:lpstr>
      <vt:lpstr>Century Gothic</vt:lpstr>
      <vt:lpstr>Apothecary</vt:lpstr>
      <vt:lpstr>Welcome</vt:lpstr>
      <vt:lpstr>Classroom Rules</vt:lpstr>
      <vt:lpstr>There are no assigned seats.</vt:lpstr>
      <vt:lpstr>Expectations</vt:lpstr>
      <vt:lpstr>You are expected to use appropriate methods and tools when you feel frustrated or overwhelmed.</vt:lpstr>
      <vt:lpstr>Transitioning</vt:lpstr>
      <vt:lpstr>Everyone has the potential to succeed in ELA.</vt:lpstr>
      <vt:lpstr>Daily Ela class  ELA will have two daily components: 1. Reading  2.Writing That means that every day you will have the opportunity to read and to write on a variety of topics. </vt:lpstr>
      <vt:lpstr>Not everyone has the exact same skills and abilities.</vt:lpstr>
      <vt:lpstr>If you struggle with reading, don’t worry! It’s my job to help you!</vt:lpstr>
      <vt:lpstr>If you struggle to write, don’t worry! I will help you every step of the way.</vt:lpstr>
      <vt:lpstr>Materials - notebook</vt:lpstr>
      <vt:lpstr>Materials - folder</vt:lpstr>
      <vt:lpstr>Fridge and microwave</vt:lpstr>
      <vt:lpstr>Our classroom</vt:lpstr>
      <vt:lpstr>2021-2022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William McGrath</dc:creator>
  <cp:lastModifiedBy>Mcgrath William</cp:lastModifiedBy>
  <cp:revision>49</cp:revision>
  <cp:lastPrinted>2014-09-03T16:50:02Z</cp:lastPrinted>
  <dcterms:created xsi:type="dcterms:W3CDTF">2014-07-03T12:16:07Z</dcterms:created>
  <dcterms:modified xsi:type="dcterms:W3CDTF">2021-09-10T12:52:51Z</dcterms:modified>
</cp:coreProperties>
</file>